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729" r:id="rId2"/>
    <p:sldId id="1116" r:id="rId3"/>
    <p:sldId id="3592" r:id="rId4"/>
    <p:sldId id="1794" r:id="rId5"/>
    <p:sldId id="1095" r:id="rId6"/>
    <p:sldId id="1096" r:id="rId7"/>
    <p:sldId id="1097" r:id="rId8"/>
    <p:sldId id="1098" r:id="rId9"/>
    <p:sldId id="1099" r:id="rId10"/>
    <p:sldId id="3735" r:id="rId11"/>
    <p:sldId id="1101" r:id="rId12"/>
    <p:sldId id="1102" r:id="rId13"/>
    <p:sldId id="1103" r:id="rId14"/>
    <p:sldId id="1104" r:id="rId15"/>
    <p:sldId id="3931" r:id="rId16"/>
    <p:sldId id="3942" r:id="rId17"/>
    <p:sldId id="3935" r:id="rId18"/>
    <p:sldId id="3936" r:id="rId19"/>
    <p:sldId id="3950" r:id="rId20"/>
    <p:sldId id="3937" r:id="rId21"/>
    <p:sldId id="3876" r:id="rId22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Sequential Containers (12)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738A415-7CF6-489C-B6B7-EC7D875A375E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>
              <a:spcBef>
                <a:spcPts val="600"/>
              </a:spcBef>
            </a:pPr>
            <a:r>
              <a:rPr lang="en-US" sz="2200" b="1" dirty="0"/>
              <a:t>Sequential Containers, 4.3-4 (12)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74526" y="2052706"/>
            <a:ext cx="81064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void reserve(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new_capacity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if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new_capacity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&gt;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T*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new_data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 new T[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new_capacity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for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 0;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++)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new_data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[i]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delete[]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new_data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new_capacity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reserve() Function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6963DD-CD8E-4AD7-98FC-B85A16D47658}"/>
              </a:ext>
            </a:extLst>
          </p:cNvPr>
          <p:cNvSpPr txBox="1">
            <a:spLocks/>
          </p:cNvSpPr>
          <p:nvPr/>
        </p:nvSpPr>
        <p:spPr>
          <a:xfrm>
            <a:off x="572491" y="1252656"/>
            <a:ext cx="10047885" cy="823333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reserve function is called by push_back() and insert() functions if the vector size would exceed its capacity.</a:t>
            </a:r>
          </a:p>
        </p:txBody>
      </p:sp>
      <p:sp>
        <p:nvSpPr>
          <p:cNvPr id="6" name="Line Callout 1 9">
            <a:extLst>
              <a:ext uri="{FF2B5EF4-FFF2-40B4-BE49-F238E27FC236}">
                <a16:creationId xmlns:a16="http://schemas.microsoft.com/office/drawing/2014/main" id="{B8375D7A-D15B-4686-95B6-55F346313C4D}"/>
              </a:ext>
            </a:extLst>
          </p:cNvPr>
          <p:cNvSpPr/>
          <p:nvPr/>
        </p:nvSpPr>
        <p:spPr>
          <a:xfrm>
            <a:off x="6716979" y="1980116"/>
            <a:ext cx="3903396" cy="895334"/>
          </a:xfrm>
          <a:prstGeom prst="borderCallout1">
            <a:avLst>
              <a:gd name="adj1" fmla="val 47289"/>
              <a:gd name="adj2" fmla="val -891"/>
              <a:gd name="adj3" fmla="val 75381"/>
              <a:gd name="adj4" fmla="val -22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Requests the vector capacity to be at least enough to contain </a:t>
            </a:r>
            <a:r>
              <a:rPr lang="en-US" dirty="0" err="1"/>
              <a:t>new_capacity</a:t>
            </a:r>
            <a:r>
              <a:rPr lang="en-US" dirty="0"/>
              <a:t> elements.</a:t>
            </a:r>
          </a:p>
        </p:txBody>
      </p:sp>
      <p:sp>
        <p:nvSpPr>
          <p:cNvPr id="12" name="Line Callout 1 9">
            <a:extLst>
              <a:ext uri="{FF2B5EF4-FFF2-40B4-BE49-F238E27FC236}">
                <a16:creationId xmlns:a16="http://schemas.microsoft.com/office/drawing/2014/main" id="{A9D12AD6-C2FD-4DC5-BD94-8443D902ABF3}"/>
              </a:ext>
            </a:extLst>
          </p:cNvPr>
          <p:cNvSpPr/>
          <p:nvPr/>
        </p:nvSpPr>
        <p:spPr>
          <a:xfrm>
            <a:off x="7132967" y="3078800"/>
            <a:ext cx="3487408" cy="457200"/>
          </a:xfrm>
          <a:prstGeom prst="borderCallout1">
            <a:avLst>
              <a:gd name="adj1" fmla="val 47935"/>
              <a:gd name="adj2" fmla="val -1164"/>
              <a:gd name="adj3" fmla="val 81038"/>
              <a:gd name="adj4" fmla="val -20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Copy old data to the new array.</a:t>
            </a:r>
          </a:p>
        </p:txBody>
      </p:sp>
      <p:sp>
        <p:nvSpPr>
          <p:cNvPr id="14" name="Line Callout 1 9">
            <a:extLst>
              <a:ext uri="{FF2B5EF4-FFF2-40B4-BE49-F238E27FC236}">
                <a16:creationId xmlns:a16="http://schemas.microsoft.com/office/drawing/2014/main" id="{76667E67-6EAC-4739-B18F-DEDA54FBFD1F}"/>
              </a:ext>
            </a:extLst>
          </p:cNvPr>
          <p:cNvSpPr/>
          <p:nvPr/>
        </p:nvSpPr>
        <p:spPr>
          <a:xfrm>
            <a:off x="8181975" y="3693572"/>
            <a:ext cx="2438400" cy="457200"/>
          </a:xfrm>
          <a:prstGeom prst="borderCallout1">
            <a:avLst>
              <a:gd name="adj1" fmla="val 47935"/>
              <a:gd name="adj2" fmla="val -1164"/>
              <a:gd name="adj3" fmla="val 48127"/>
              <a:gd name="adj4" fmla="val -159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dirty="0">
                <a:cs typeface="Courier New" pitchFamily="49" charset="0"/>
              </a:rPr>
              <a:t>Free old memory</a:t>
            </a:r>
            <a:r>
              <a:rPr lang="en-US" dirty="0"/>
              <a:t>.</a:t>
            </a:r>
          </a:p>
        </p:txBody>
      </p:sp>
      <p:sp>
        <p:nvSpPr>
          <p:cNvPr id="16" name="Line Callout 1 9">
            <a:extLst>
              <a:ext uri="{FF2B5EF4-FFF2-40B4-BE49-F238E27FC236}">
                <a16:creationId xmlns:a16="http://schemas.microsoft.com/office/drawing/2014/main" id="{1D173CCE-4E05-4187-B149-5209CB7371C2}"/>
              </a:ext>
            </a:extLst>
          </p:cNvPr>
          <p:cNvSpPr/>
          <p:nvPr/>
        </p:nvSpPr>
        <p:spPr>
          <a:xfrm>
            <a:off x="7090956" y="4305278"/>
            <a:ext cx="3529419" cy="457200"/>
          </a:xfrm>
          <a:prstGeom prst="borderCallout1">
            <a:avLst>
              <a:gd name="adj1" fmla="val 47935"/>
              <a:gd name="adj2" fmla="val -1164"/>
              <a:gd name="adj3" fmla="val -30355"/>
              <a:gd name="adj4" fmla="val -77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Point the vector to the new data.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06F9158-BF4E-44C5-9B62-1E148251B5F8}"/>
              </a:ext>
            </a:extLst>
          </p:cNvPr>
          <p:cNvSpPr txBox="1">
            <a:spLocks/>
          </p:cNvSpPr>
          <p:nvPr/>
        </p:nvSpPr>
        <p:spPr>
          <a:xfrm>
            <a:off x="572491" y="5228712"/>
            <a:ext cx="9948896" cy="1459946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Although reallocation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if we double an array of size n, then we can add </a:t>
            </a:r>
            <a:r>
              <a:rPr lang="en-US" i="1" dirty="0"/>
              <a:t>n </a:t>
            </a:r>
            <a:r>
              <a:rPr lang="en-US" dirty="0"/>
              <a:t>more items before another array copy is needed (which averages out to 1 copy per add, so reallocation is effectively an O(1) operation).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Hence, push_back() is performed in </a:t>
            </a:r>
            <a:r>
              <a:rPr lang="en-US" b="1" i="1" dirty="0">
                <a:solidFill>
                  <a:srgbClr val="FF0000"/>
                </a:solidFill>
              </a:rPr>
              <a:t>amortized constant time.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  <p:bldP spid="16" grpId="0" animBg="1"/>
      <p:bldP spid="1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1428" y="5108422"/>
            <a:ext cx="6906567" cy="174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insert() Function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76216" y="1373331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void insert(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index, const T&amp;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the_value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for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&gt; index;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--)  // Open a slot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- 1];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[index]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the_value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                // Insert new item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66EAD-CE3B-42BA-A9DE-39ED2C79733C}"/>
              </a:ext>
            </a:extLst>
          </p:cNvPr>
          <p:cNvSpPr txBox="1"/>
          <p:nvPr/>
        </p:nvSpPr>
        <p:spPr>
          <a:xfrm>
            <a:off x="1700142" y="1859340"/>
            <a:ext cx="89202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if (index &gt;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                      // Validate index.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  throw std::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out_of_range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("Insert index is out of range");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}</a:t>
            </a:r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EC6C7B-3B31-44E1-A6AF-5F6DF67168A8}"/>
              </a:ext>
            </a:extLst>
          </p:cNvPr>
          <p:cNvSpPr txBox="1"/>
          <p:nvPr/>
        </p:nvSpPr>
        <p:spPr>
          <a:xfrm>
            <a:off x="1700142" y="2834677"/>
            <a:ext cx="93148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if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          // Check for room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reserve(2 *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);           // Double the capacity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32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erase() Function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76216" y="1371600"/>
            <a:ext cx="7972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void erase(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index)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Validate index.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if (index &gt;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throw std::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out_of_range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("Erase index is out of range");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Move items below the removed one up.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for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 index + 1;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++)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- 1]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1124" y="4648200"/>
            <a:ext cx="8301037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043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functions </a:t>
            </a:r>
            <a:r>
              <a:rPr lang="en-US" b="1" dirty="0">
                <a:solidFill>
                  <a:srgbClr val="FF0000"/>
                </a:solidFill>
              </a:rPr>
              <a:t>operator[]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at</a:t>
            </a:r>
            <a:r>
              <a:rPr lang="en-US" dirty="0"/>
              <a:t> are each a few lines of code and contain no loops - execute in constant time, or </a:t>
            </a:r>
            <a:r>
              <a:rPr lang="en-US" b="1" i="1" dirty="0"/>
              <a:t>O</a:t>
            </a:r>
            <a:r>
              <a:rPr lang="en-US" dirty="0"/>
              <a:t>(1).</a:t>
            </a:r>
          </a:p>
          <a:p>
            <a:r>
              <a:rPr lang="en-US" dirty="0"/>
              <a:t>If we </a:t>
            </a:r>
            <a:r>
              <a:rPr lang="en-US" b="1" dirty="0">
                <a:solidFill>
                  <a:srgbClr val="FF0000"/>
                </a:solidFill>
              </a:rPr>
              <a:t>insert</a:t>
            </a:r>
            <a:r>
              <a:rPr lang="en-US" dirty="0"/>
              <a:t> into (or </a:t>
            </a:r>
            <a:r>
              <a:rPr lang="en-US" b="1" dirty="0">
                <a:solidFill>
                  <a:srgbClr val="FF0000"/>
                </a:solidFill>
              </a:rPr>
              <a:t>remove</a:t>
            </a:r>
            <a:r>
              <a:rPr lang="en-US" dirty="0"/>
              <a:t> from) the middle of a vector, then </a:t>
            </a:r>
            <a:r>
              <a:rPr lang="en-US" u="sng" dirty="0"/>
              <a:t>at most</a:t>
            </a:r>
            <a:r>
              <a:rPr lang="en-US" dirty="0"/>
              <a:t> n items have to be shifted, which is </a:t>
            </a:r>
            <a:r>
              <a:rPr lang="en-US" b="1" i="1" dirty="0"/>
              <a:t>O</a:t>
            </a:r>
            <a:r>
              <a:rPr lang="en-US" dirty="0"/>
              <a:t>(n).</a:t>
            </a:r>
          </a:p>
          <a:p>
            <a:r>
              <a:rPr lang="en-US" dirty="0"/>
              <a:t>What if we have to reallocate before we can insert?</a:t>
            </a:r>
          </a:p>
          <a:p>
            <a:pPr lvl="1"/>
            <a:r>
              <a:rPr lang="en-US" dirty="0"/>
              <a:t>Reallocation is </a:t>
            </a:r>
            <a:r>
              <a:rPr lang="en-US" b="1" i="1" dirty="0"/>
              <a:t>O</a:t>
            </a:r>
            <a:r>
              <a:rPr lang="en-US" dirty="0"/>
              <a:t>(n), but...</a:t>
            </a:r>
          </a:p>
          <a:p>
            <a:pPr lvl="1"/>
            <a:r>
              <a:rPr lang="en-US" dirty="0"/>
              <a:t>We wouldn't need to reallocate again for another n insertions.</a:t>
            </a:r>
          </a:p>
          <a:p>
            <a:pPr lvl="1"/>
            <a:r>
              <a:rPr lang="en-US" dirty="0"/>
              <a:t>Hence, we spread out the cost of reallocation so that effectively it is an </a:t>
            </a:r>
            <a:r>
              <a:rPr lang="en-US" b="1" i="1" dirty="0"/>
              <a:t>O</a:t>
            </a:r>
            <a:r>
              <a:rPr lang="en-US" dirty="0"/>
              <a:t>(1) operation (</a:t>
            </a:r>
            <a:r>
              <a:rPr lang="en-US" b="1" i="1" dirty="0"/>
              <a:t>O</a:t>
            </a:r>
            <a:r>
              <a:rPr lang="en-US" dirty="0"/>
              <a:t>(n) / n), so the insertion is still </a:t>
            </a:r>
            <a:r>
              <a:rPr lang="en-US" b="1" i="1" dirty="0"/>
              <a:t>O</a:t>
            </a:r>
            <a:r>
              <a:rPr lang="en-US" dirty="0"/>
              <a:t>(n) .</a:t>
            </a:r>
          </a:p>
          <a:p>
            <a:r>
              <a:rPr lang="en-US" dirty="0"/>
              <a:t>Even if we don’t spread out the cost of copying, the copy operation is still </a:t>
            </a:r>
            <a:r>
              <a:rPr lang="en-US" b="1" i="1" dirty="0"/>
              <a:t>O</a:t>
            </a:r>
            <a:r>
              <a:rPr lang="en-US" dirty="0"/>
              <a:t>(n), so the worst case merely doubles the cost.</a:t>
            </a:r>
          </a:p>
          <a:p>
            <a:r>
              <a:rPr lang="en-US" b="1" dirty="0"/>
              <a:t>The functions </a:t>
            </a:r>
            <a:r>
              <a:rPr lang="en-US" b="1" dirty="0">
                <a:solidFill>
                  <a:srgbClr val="FF0000"/>
                </a:solidFill>
              </a:rPr>
              <a:t>push_back()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insert()</a:t>
            </a:r>
            <a:r>
              <a:rPr lang="en-US" b="1" dirty="0"/>
              <a:t> are performed in </a:t>
            </a:r>
            <a:r>
              <a:rPr lang="en-US" b="1" i="1" dirty="0"/>
              <a:t>amortized constant time.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4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4.4, pgs. 247-251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4.4 The Copy Constructor, Assignment Operator, and Destructor</a:t>
            </a:r>
          </a:p>
          <a:p>
            <a:pPr algn="ctr"/>
            <a:r>
              <a:rPr lang="en-US" sz="2000" dirty="0"/>
              <a:t>Copying Objects and the Copy Constructor</a:t>
            </a:r>
          </a:p>
          <a:p>
            <a:pPr algn="ctr"/>
            <a:r>
              <a:rPr lang="en-US" sz="2000" dirty="0"/>
              <a:t>Shallow Copy versus Deep Copy</a:t>
            </a:r>
          </a:p>
          <a:p>
            <a:pPr algn="ctr"/>
            <a:r>
              <a:rPr lang="en-US" sz="2000" dirty="0"/>
              <a:t>Assignment Operator </a:t>
            </a:r>
          </a:p>
          <a:p>
            <a:pPr algn="ctr"/>
            <a:r>
              <a:rPr lang="en-US" sz="2000" dirty="0"/>
              <a:t>The Destructor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64090"/>
            <a:ext cx="344111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7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104606" cy="5360852"/>
          </a:xfrm>
        </p:spPr>
        <p:txBody>
          <a:bodyPr/>
          <a:lstStyle/>
          <a:p>
            <a:pPr>
              <a:defRPr/>
            </a:pPr>
            <a:r>
              <a:rPr lang="en-US" dirty="0"/>
              <a:t>Applications require that a copy of an object be an </a:t>
            </a:r>
            <a:r>
              <a:rPr lang="en-US" b="1" i="1" dirty="0">
                <a:solidFill>
                  <a:srgbClr val="FF0000"/>
                </a:solidFill>
              </a:rPr>
              <a:t>independent copy</a:t>
            </a:r>
            <a:r>
              <a:rPr lang="en-US" dirty="0"/>
              <a:t>, which means being able to modify one of the objects without affecting the other.</a:t>
            </a:r>
          </a:p>
          <a:p>
            <a:pPr lvl="1">
              <a:defRPr/>
            </a:pPr>
            <a:r>
              <a:rPr lang="en-US" dirty="0"/>
              <a:t>Copying of primitive types is straightforward—the values are duplicated and placed in the target locations (</a:t>
            </a:r>
            <a:r>
              <a:rPr lang="en-US" b="1" i="1" dirty="0">
                <a:solidFill>
                  <a:srgbClr val="FF0000"/>
                </a:solidFill>
              </a:rPr>
              <a:t>shallow</a:t>
            </a:r>
            <a:r>
              <a:rPr lang="en-US" dirty="0"/>
              <a:t>).</a:t>
            </a:r>
          </a:p>
          <a:p>
            <a:pPr lvl="1">
              <a:defRPr/>
            </a:pPr>
            <a:r>
              <a:rPr lang="en-US" sz="2200" dirty="0"/>
              <a:t>If the object references a dynamically allocated object, the memory allocated to that object must be freed (</a:t>
            </a:r>
            <a:r>
              <a:rPr lang="en-US" sz="2200" b="1" i="1" dirty="0">
                <a:solidFill>
                  <a:srgbClr val="FF0000"/>
                </a:solidFill>
              </a:rPr>
              <a:t>deep</a:t>
            </a:r>
            <a:r>
              <a:rPr lang="en-US" sz="2200" dirty="0"/>
              <a:t>).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Gang of Three Rule</a:t>
            </a:r>
            <a:r>
              <a:rPr lang="en-US" dirty="0"/>
              <a:t> basically states that if a class defines one (or more) of the following, it should probably </a:t>
            </a:r>
            <a:r>
              <a:rPr lang="en-US" u="sng" dirty="0"/>
              <a:t>explicitly</a:t>
            </a:r>
            <a:r>
              <a:rPr lang="en-US" dirty="0"/>
              <a:t> define all three: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Copy constructor</a:t>
            </a:r>
            <a:r>
              <a:rPr lang="en-US" sz="1800" dirty="0"/>
              <a:t> – create new object members from corresponding member constructors. 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Copy assignment operator</a:t>
            </a:r>
            <a:r>
              <a:rPr lang="en-US" sz="1800" dirty="0"/>
              <a:t> – assign corresponding members from existing members.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Destructor</a:t>
            </a:r>
            <a:r>
              <a:rPr lang="en-US" sz="1800" dirty="0"/>
              <a:t> – call the destructors of all the object's class-type members.</a:t>
            </a:r>
          </a:p>
          <a:p>
            <a:r>
              <a:rPr lang="en-US" dirty="0"/>
              <a:t>The default constructors and assignment operators only do shallow copies.</a:t>
            </a:r>
          </a:p>
          <a:p>
            <a:pPr lvl="1"/>
            <a:r>
              <a:rPr lang="en-US" dirty="0"/>
              <a:t>Destructors contain code that is run whenever an object is destroyed.</a:t>
            </a:r>
          </a:p>
          <a:p>
            <a:pPr lvl="1"/>
            <a:r>
              <a:rPr lang="en-US" dirty="0"/>
              <a:t>An explicit deep copy constructor, assignment operator, and destructor must be created when a class contains pointers to dynamically allocated resources.</a:t>
            </a:r>
          </a:p>
          <a:p>
            <a:pPr marL="685800" lvl="2" indent="0">
              <a:spcBef>
                <a:spcPts val="0"/>
              </a:spcBef>
              <a:buNone/>
            </a:pP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2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 /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create an independent copy of an object, the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Copy constructor</a:t>
            </a:r>
            <a:r>
              <a:rPr lang="en-US" sz="1800" dirty="0"/>
              <a:t> is called when a new object is created from an existing object:</a:t>
            </a:r>
          </a:p>
          <a:p>
            <a:pPr marL="685800" lvl="2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t1, t2;	// default constructor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MyClass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t3 = t1;	// copy constructor (t3 is new)</a:t>
            </a:r>
            <a:endParaRPr lang="en-US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Assignment operator</a:t>
            </a:r>
            <a:r>
              <a:rPr lang="en-US" sz="1800" dirty="0"/>
              <a:t> is called when an already initialized object is assigned a new value from another existing object.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t2 = t1;		// assignment operator (t2 exists)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t2.operator=(t1);	// assignment operator </a:t>
            </a:r>
            <a:r>
              <a:rPr lang="en-US" b="1" dirty="0">
                <a:solidFill>
                  <a:srgbClr val="FF0000"/>
                </a:solidFill>
              </a:rPr>
              <a:t>(equivalent)</a:t>
            </a:r>
          </a:p>
          <a:p>
            <a:pPr lvl="1">
              <a:defRPr/>
            </a:pPr>
            <a:r>
              <a:rPr lang="en-US" dirty="0"/>
              <a:t>Examples:</a:t>
            </a:r>
          </a:p>
          <a:p>
            <a:pPr marL="641350" lvl="2" indent="0">
              <a:buNone/>
              <a:defRPr/>
            </a:pPr>
            <a:r>
              <a:rPr lang="en-US" b="1" dirty="0">
                <a:latin typeface="Consolas" panose="020B0609020204030204" pitchFamily="49" charset="0"/>
              </a:rPr>
              <a:t>	Dog butch("Butch");	// Parameterized constructor of butch</a:t>
            </a:r>
          </a:p>
          <a:p>
            <a:pPr marL="641350" lvl="2" indent="0">
              <a:spcBef>
                <a:spcPts val="0"/>
              </a:spcBef>
              <a:buNone/>
              <a:defRPr/>
            </a:pPr>
            <a:r>
              <a:rPr lang="en-US" b="1" dirty="0">
                <a:latin typeface="Consolas" panose="020B0609020204030204" pitchFamily="49" charset="0"/>
              </a:rPr>
              <a:t>	Dog skippy();		// Default constructor of skippy</a:t>
            </a:r>
          </a:p>
          <a:p>
            <a:pPr marL="641350" lvl="2" indent="0">
              <a:spcBef>
                <a:spcPts val="0"/>
              </a:spcBef>
              <a:buNone/>
              <a:defRPr/>
            </a:pPr>
            <a:r>
              <a:rPr lang="en-US" b="1" dirty="0">
                <a:latin typeface="Consolas" panose="020B0609020204030204" pitchFamily="49" charset="0"/>
              </a:rPr>
              <a:t>	skippy = butch;	// assignment operator</a:t>
            </a:r>
          </a:p>
          <a:p>
            <a:pPr>
              <a:defRPr/>
            </a:pPr>
            <a:r>
              <a:rPr lang="en-US" dirty="0"/>
              <a:t>The copy constructor is invoked automatically:</a:t>
            </a:r>
          </a:p>
          <a:p>
            <a:pPr marL="685800" lvl="1" indent="-344488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an object is passed to a function by value.</a:t>
            </a:r>
          </a:p>
          <a:p>
            <a:pPr marL="685800" lvl="1" indent="-344488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an object is returned from a function.</a:t>
            </a:r>
          </a:p>
          <a:p>
            <a:pPr marL="685800" lvl="1" indent="-344488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an object is initialized with another object of the same class.</a:t>
            </a:r>
          </a:p>
          <a:p>
            <a:pPr marL="685800" lvl="1" indent="-344488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1800" dirty="0"/>
              <a:t>when the compiler generates a temporary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Referring back to our vector class, copying </a:t>
            </a:r>
            <a:r>
              <a:rPr lang="en-US" b="1" i="1" dirty="0" err="1"/>
              <a:t>current_capacity</a:t>
            </a:r>
            <a:r>
              <a:rPr lang="en-US" dirty="0"/>
              <a:t> and </a:t>
            </a:r>
            <a:r>
              <a:rPr lang="en-US" b="1" i="1" dirty="0" err="1"/>
              <a:t>num_items</a:t>
            </a:r>
            <a:r>
              <a:rPr lang="en-US" dirty="0"/>
              <a:t> fields create independent copies of the variables.</a:t>
            </a:r>
          </a:p>
          <a:p>
            <a:r>
              <a:rPr lang="en-US" dirty="0"/>
              <a:t>However, copying the pointer value </a:t>
            </a:r>
            <a:r>
              <a:rPr lang="en-US" b="1" i="1" dirty="0" err="1"/>
              <a:t>the_data</a:t>
            </a:r>
            <a:r>
              <a:rPr lang="en-US" dirty="0"/>
              <a:t> does not create an independent copy.</a:t>
            </a:r>
          </a:p>
          <a:p>
            <a:r>
              <a:rPr lang="en-US" dirty="0"/>
              <a:t>Copying a pointer this way is considered a </a:t>
            </a:r>
            <a:r>
              <a:rPr lang="en-US" b="1" dirty="0">
                <a:solidFill>
                  <a:srgbClr val="FF0000"/>
                </a:solidFill>
              </a:rPr>
              <a:t>shallow copy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487680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Vector&lt;int&gt; v2 = v1;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4FF6C1F-6443-4B50-9E52-C41A3B5B30CA}"/>
              </a:ext>
            </a:extLst>
          </p:cNvPr>
          <p:cNvGraphicFramePr>
            <a:graphicFrameLocks noGrp="1"/>
          </p:cNvGraphicFramePr>
          <p:nvPr/>
        </p:nvGraphicFramePr>
        <p:xfrm>
          <a:off x="5029202" y="3936788"/>
          <a:ext cx="25908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Vector&lt;int&gt; 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num_items</a:t>
                      </a:r>
                      <a:r>
                        <a:rPr lang="en-US" dirty="0"/>
                        <a:t> = 5</a:t>
                      </a:r>
                    </a:p>
                    <a:p>
                      <a:pPr algn="ctr"/>
                      <a:r>
                        <a:rPr lang="en-US" dirty="0" err="1"/>
                        <a:t>current_capacity</a:t>
                      </a:r>
                      <a:r>
                        <a:rPr lang="en-US" dirty="0"/>
                        <a:t> = 8</a:t>
                      </a:r>
                    </a:p>
                    <a:p>
                      <a:pPr algn="ctr"/>
                      <a:r>
                        <a:rPr lang="en-US" dirty="0"/>
                        <a:t>int* </a:t>
                      </a:r>
                      <a:r>
                        <a:rPr lang="en-US" dirty="0" err="1"/>
                        <a:t>the_data</a:t>
                      </a:r>
                      <a:r>
                        <a:rPr lang="en-US" dirty="0"/>
                        <a:t> =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_____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D064B42-2D32-4ACC-8E17-4EF6667CEEA8}"/>
              </a:ext>
            </a:extLst>
          </p:cNvPr>
          <p:cNvSpPr/>
          <p:nvPr/>
        </p:nvSpPr>
        <p:spPr>
          <a:xfrm>
            <a:off x="6753641" y="4930334"/>
            <a:ext cx="685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CC359B-BFDB-4413-AEBA-1ABFE431B237}"/>
              </a:ext>
            </a:extLst>
          </p:cNvPr>
          <p:cNvGraphicFramePr>
            <a:graphicFrameLocks noGrp="1"/>
          </p:cNvGraphicFramePr>
          <p:nvPr/>
        </p:nvGraphicFramePr>
        <p:xfrm>
          <a:off x="5029202" y="5407684"/>
          <a:ext cx="25908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Vector&lt;int&gt; v2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num_items</a:t>
                      </a:r>
                      <a:r>
                        <a:rPr lang="en-US" dirty="0"/>
                        <a:t> = 5</a:t>
                      </a:r>
                    </a:p>
                    <a:p>
                      <a:pPr algn="ctr"/>
                      <a:r>
                        <a:rPr lang="en-US" dirty="0" err="1"/>
                        <a:t>current_capacity</a:t>
                      </a:r>
                      <a:r>
                        <a:rPr lang="en-US" dirty="0"/>
                        <a:t> = 8</a:t>
                      </a:r>
                    </a:p>
                    <a:p>
                      <a:pPr algn="ctr"/>
                      <a:r>
                        <a:rPr lang="en-US" dirty="0"/>
                        <a:t>int* </a:t>
                      </a:r>
                      <a:r>
                        <a:rPr lang="en-US" dirty="0" err="1"/>
                        <a:t>the_data</a:t>
                      </a:r>
                      <a:r>
                        <a:rPr lang="en-US" dirty="0"/>
                        <a:t> =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_____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D37664F-E092-462A-BD25-6E5AB215EA56}"/>
              </a:ext>
            </a:extLst>
          </p:cNvPr>
          <p:cNvSpPr/>
          <p:nvPr/>
        </p:nvSpPr>
        <p:spPr>
          <a:xfrm>
            <a:off x="6753641" y="6401230"/>
            <a:ext cx="685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C9B64-DC00-4DB1-B8BD-9EACC5EFBC1F}"/>
              </a:ext>
            </a:extLst>
          </p:cNvPr>
          <p:cNvGraphicFramePr>
            <a:graphicFrameLocks noGrp="1"/>
          </p:cNvGraphicFramePr>
          <p:nvPr/>
        </p:nvGraphicFramePr>
        <p:xfrm>
          <a:off x="8772943" y="3709153"/>
          <a:ext cx="851452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452">
                  <a:extLst>
                    <a:ext uri="{9D8B030D-6E8A-4147-A177-3AD203B41FA5}">
                      <a16:colId xmlns:a16="http://schemas.microsoft.com/office/drawing/2014/main" val="1661037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21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89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9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86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318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272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958444"/>
                  </a:ext>
                </a:extLst>
              </a:tr>
            </a:tbl>
          </a:graphicData>
        </a:graphic>
      </p:graphicFrame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E0C492B-C41C-4232-9748-997BC2466687}"/>
              </a:ext>
            </a:extLst>
          </p:cNvPr>
          <p:cNvSpPr/>
          <p:nvPr/>
        </p:nvSpPr>
        <p:spPr>
          <a:xfrm>
            <a:off x="7106478" y="3886200"/>
            <a:ext cx="1669774" cy="2643906"/>
          </a:xfrm>
          <a:custGeom>
            <a:avLst/>
            <a:gdLst>
              <a:gd name="connsiteX0" fmla="*/ 0 w 1669774"/>
              <a:gd name="connsiteY0" fmla="*/ 2643809 h 2643906"/>
              <a:gd name="connsiteX1" fmla="*/ 646044 w 1669774"/>
              <a:gd name="connsiteY1" fmla="*/ 2405270 h 2643906"/>
              <a:gd name="connsiteX2" fmla="*/ 993913 w 1669774"/>
              <a:gd name="connsiteY2" fmla="*/ 1202635 h 2643906"/>
              <a:gd name="connsiteX3" fmla="*/ 1321905 w 1669774"/>
              <a:gd name="connsiteY3" fmla="*/ 367748 h 2643906"/>
              <a:gd name="connsiteX4" fmla="*/ 1669774 w 1669774"/>
              <a:gd name="connsiteY4" fmla="*/ 0 h 264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9774" h="2643906">
                <a:moveTo>
                  <a:pt x="0" y="2643809"/>
                </a:moveTo>
                <a:cubicBezTo>
                  <a:pt x="240196" y="2644637"/>
                  <a:pt x="480392" y="2645466"/>
                  <a:pt x="646044" y="2405270"/>
                </a:cubicBezTo>
                <a:cubicBezTo>
                  <a:pt x="811696" y="2165074"/>
                  <a:pt x="881270" y="1542222"/>
                  <a:pt x="993913" y="1202635"/>
                </a:cubicBezTo>
                <a:cubicBezTo>
                  <a:pt x="1106557" y="863048"/>
                  <a:pt x="1209262" y="568187"/>
                  <a:pt x="1321905" y="367748"/>
                </a:cubicBezTo>
                <a:cubicBezTo>
                  <a:pt x="1434549" y="167309"/>
                  <a:pt x="1552161" y="83654"/>
                  <a:pt x="1669774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248C48-0B0F-4E36-A1C1-E851759AC82C}"/>
              </a:ext>
            </a:extLst>
          </p:cNvPr>
          <p:cNvSpPr/>
          <p:nvPr/>
        </p:nvSpPr>
        <p:spPr>
          <a:xfrm>
            <a:off x="7166113" y="3886834"/>
            <a:ext cx="1600200" cy="1162879"/>
          </a:xfrm>
          <a:custGeom>
            <a:avLst/>
            <a:gdLst>
              <a:gd name="connsiteX0" fmla="*/ 0 w 1600200"/>
              <a:gd name="connsiteY0" fmla="*/ 1162879 h 1162879"/>
              <a:gd name="connsiteX1" fmla="*/ 556591 w 1600200"/>
              <a:gd name="connsiteY1" fmla="*/ 1043609 h 1162879"/>
              <a:gd name="connsiteX2" fmla="*/ 1043609 w 1600200"/>
              <a:gd name="connsiteY2" fmla="*/ 477079 h 1162879"/>
              <a:gd name="connsiteX3" fmla="*/ 1600200 w 1600200"/>
              <a:gd name="connsiteY3" fmla="*/ 0 h 116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1162879">
                <a:moveTo>
                  <a:pt x="0" y="1162879"/>
                </a:moveTo>
                <a:cubicBezTo>
                  <a:pt x="191328" y="1160394"/>
                  <a:pt x="382656" y="1157909"/>
                  <a:pt x="556591" y="1043609"/>
                </a:cubicBezTo>
                <a:cubicBezTo>
                  <a:pt x="730526" y="929309"/>
                  <a:pt x="869674" y="651014"/>
                  <a:pt x="1043609" y="477079"/>
                </a:cubicBezTo>
                <a:cubicBezTo>
                  <a:pt x="1217544" y="303144"/>
                  <a:pt x="1408872" y="151572"/>
                  <a:pt x="160020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9" grpId="0" animBg="1"/>
      <p:bldP spid="11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need to create an independent copy or a </a:t>
            </a:r>
            <a:r>
              <a:rPr lang="en-US" b="1" dirty="0">
                <a:solidFill>
                  <a:srgbClr val="FF0000"/>
                </a:solidFill>
              </a:rPr>
              <a:t>deep copy</a:t>
            </a:r>
            <a:r>
              <a:rPr lang="en-US" dirty="0"/>
              <a:t> of the underlying array so that </a:t>
            </a:r>
            <a:r>
              <a:rPr lang="en-US" b="1" i="1" dirty="0"/>
              <a:t>v1.the_data</a:t>
            </a:r>
            <a:r>
              <a:rPr lang="en-US" dirty="0"/>
              <a:t> and </a:t>
            </a:r>
            <a:r>
              <a:rPr lang="en-US" b="1" i="1" dirty="0"/>
              <a:t>v2.the_data</a:t>
            </a:r>
            <a:r>
              <a:rPr lang="en-US" dirty="0"/>
              <a:t> point to different arrays, making vector </a:t>
            </a:r>
            <a:r>
              <a:rPr lang="en-US" b="1" i="1" dirty="0"/>
              <a:t>v2</a:t>
            </a:r>
            <a:r>
              <a:rPr lang="en-US" dirty="0"/>
              <a:t> a deep copy of vector.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91478" y="2667001"/>
            <a:ext cx="66857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/** Make a (deep) copy of a vector.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@param other The vector to be copied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Vector&lt;T&gt;(const Vector&lt;T&gt;&amp; other)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: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(new T[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])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for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i = 0; i &lt;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 i++)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[i]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1C0DE2-3ECC-4EBF-BBDD-5D864DAF4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715985"/>
            <a:ext cx="2926080" cy="19083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7DD236-AF26-4E47-9966-AA6D7C2E7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4733901"/>
            <a:ext cx="2926080" cy="192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0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Assignment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368" y="1461991"/>
            <a:ext cx="7618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/** Assign the contents of one vector to another.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@param other The vector to be assigned to this vector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@return This vector with a copy of the other vector's contents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Vector&lt;T&gt;&amp; operator=(const vector&lt;T&gt;&amp; other)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Make a copy of the other vector.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Vector&lt;T&gt;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the_copy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(other);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Swap contents of self with the copy.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this-&gt;swap(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the_copy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Return self (the copy will be deleted)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return *this;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2797628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Vector&lt;int&gt; v1();</a:t>
            </a:r>
          </a:p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Vector&lt;int&gt; v2();</a:t>
            </a:r>
          </a:p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v2 = v1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1" name="Line Callout 1 6">
            <a:extLst>
              <a:ext uri="{FF2B5EF4-FFF2-40B4-BE49-F238E27FC236}">
                <a16:creationId xmlns:a16="http://schemas.microsoft.com/office/drawing/2014/main" id="{9FB12552-4C1E-457F-B77C-550910DDFFDF}"/>
              </a:ext>
            </a:extLst>
          </p:cNvPr>
          <p:cNvSpPr/>
          <p:nvPr/>
        </p:nvSpPr>
        <p:spPr>
          <a:xfrm>
            <a:off x="8044656" y="4149994"/>
            <a:ext cx="685800" cy="481548"/>
          </a:xfrm>
          <a:prstGeom prst="borderCallout1">
            <a:avLst>
              <a:gd name="adj1" fmla="val -745"/>
              <a:gd name="adj2" fmla="val 21717"/>
              <a:gd name="adj3" fmla="val -90139"/>
              <a:gd name="adj4" fmla="val 22486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nsolas" panose="020B0609020204030204" pitchFamily="49" charset="0"/>
              </a:rPr>
              <a:t>this</a:t>
            </a:r>
          </a:p>
        </p:txBody>
      </p:sp>
      <p:sp>
        <p:nvSpPr>
          <p:cNvPr id="12" name="Line Callout 1 6">
            <a:extLst>
              <a:ext uri="{FF2B5EF4-FFF2-40B4-BE49-F238E27FC236}">
                <a16:creationId xmlns:a16="http://schemas.microsoft.com/office/drawing/2014/main" id="{F4816CE2-EE59-4E7D-87D4-160B33360758}"/>
              </a:ext>
            </a:extLst>
          </p:cNvPr>
          <p:cNvSpPr/>
          <p:nvPr/>
        </p:nvSpPr>
        <p:spPr>
          <a:xfrm>
            <a:off x="9067800" y="4149740"/>
            <a:ext cx="990600" cy="481548"/>
          </a:xfrm>
          <a:prstGeom prst="borderCallout1">
            <a:avLst>
              <a:gd name="adj1" fmla="val -745"/>
              <a:gd name="adj2" fmla="val 21717"/>
              <a:gd name="adj3" fmla="val -104033"/>
              <a:gd name="adj4" fmla="val -23668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nsolas" panose="020B0609020204030204" pitchFamily="49" charset="0"/>
              </a:rPr>
              <a:t>other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EF5C6C-EF21-4194-B3A4-0F1BFEB9B80E}"/>
              </a:ext>
            </a:extLst>
          </p:cNvPr>
          <p:cNvSpPr txBox="1"/>
          <p:nvPr/>
        </p:nvSpPr>
        <p:spPr>
          <a:xfrm>
            <a:off x="823961" y="5349018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 a copy of v1 using the vector copy constructor	(v1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7A9E88-2257-4832-8514-92E14B187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46" y="3593408"/>
            <a:ext cx="9873129" cy="693753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781EC371-5BEC-4D1F-BC19-187CFBB4A344}"/>
              </a:ext>
            </a:extLst>
          </p:cNvPr>
          <p:cNvSpPr/>
          <p:nvPr/>
        </p:nvSpPr>
        <p:spPr>
          <a:xfrm>
            <a:off x="621527" y="3195376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34FF0A-693D-45F0-8D41-B14A678BFF9E}"/>
              </a:ext>
            </a:extLst>
          </p:cNvPr>
          <p:cNvSpPr txBox="1"/>
          <p:nvPr/>
        </p:nvSpPr>
        <p:spPr>
          <a:xfrm>
            <a:off x="823961" y="5615719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Exchange v2 (this) and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(only exchange pointers)	(v2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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B289E-BAF8-4B6C-9B7D-C5FF6F504081}"/>
              </a:ext>
            </a:extLst>
          </p:cNvPr>
          <p:cNvSpPr txBox="1"/>
          <p:nvPr/>
        </p:nvSpPr>
        <p:spPr>
          <a:xfrm>
            <a:off x="823961" y="5892811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v2 is now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(V1) and so return v2 (*this)	(v2  v1)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B1B563-56A9-4BE4-A0D1-6D067B7A477B}"/>
              </a:ext>
            </a:extLst>
          </p:cNvPr>
          <p:cNvSpPr txBox="1"/>
          <p:nvPr/>
        </p:nvSpPr>
        <p:spPr>
          <a:xfrm>
            <a:off x="823961" y="6169903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Note: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is deleted by the local destructor.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3E62148-00E7-4B9D-B984-E35C9F8F2136}"/>
              </a:ext>
            </a:extLst>
          </p:cNvPr>
          <p:cNvSpPr/>
          <p:nvPr/>
        </p:nvSpPr>
        <p:spPr>
          <a:xfrm>
            <a:off x="621527" y="3940063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E810141-AD41-4931-830A-092AA5CFD78D}"/>
              </a:ext>
            </a:extLst>
          </p:cNvPr>
          <p:cNvSpPr/>
          <p:nvPr/>
        </p:nvSpPr>
        <p:spPr>
          <a:xfrm>
            <a:off x="621527" y="4674359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7D50706-FDBD-47A0-BEB5-71F09FBDD686}"/>
              </a:ext>
            </a:extLst>
          </p:cNvPr>
          <p:cNvSpPr/>
          <p:nvPr/>
        </p:nvSpPr>
        <p:spPr>
          <a:xfrm>
            <a:off x="340970" y="4909887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/>
      <p:bldP spid="3" grpId="0" animBg="1"/>
      <p:bldP spid="14" grpId="0" build="p" bldLvl="2"/>
      <p:bldP spid="15" grpId="0" build="p" bldLvl="2"/>
      <p:bldP spid="16" grpId="0" build="p" bldLvl="2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DD892E-4C54-4ED7-90B0-703A22D8F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55" y="1309401"/>
            <a:ext cx="8465535" cy="54571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22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purpose of the </a:t>
            </a:r>
            <a:r>
              <a:rPr lang="en-US" b="1" dirty="0">
                <a:solidFill>
                  <a:srgbClr val="FF0000"/>
                </a:solidFill>
              </a:rPr>
              <a:t>destructor</a:t>
            </a:r>
            <a:r>
              <a:rPr lang="en-US" dirty="0"/>
              <a:t> is to undo what the constructor does.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constructor</a:t>
            </a:r>
            <a:r>
              <a:rPr lang="en-US" dirty="0"/>
              <a:t> takes a block of uninitialized memory and sets it to a </a:t>
            </a:r>
            <a:r>
              <a:rPr lang="en-US" b="1" dirty="0">
                <a:solidFill>
                  <a:srgbClr val="FF0000"/>
                </a:solidFill>
              </a:rPr>
              <a:t>valid state</a:t>
            </a:r>
            <a:r>
              <a:rPr lang="en-US" dirty="0"/>
              <a:t>, thus creating an object. </a:t>
            </a:r>
          </a:p>
          <a:p>
            <a:r>
              <a:rPr lang="en-US" dirty="0"/>
              <a:t>When the destructor is finished, the object is in an </a:t>
            </a:r>
            <a:r>
              <a:rPr lang="en-US" b="1" dirty="0">
                <a:solidFill>
                  <a:srgbClr val="FF0000"/>
                </a:solidFill>
              </a:rPr>
              <a:t>invalid state</a:t>
            </a:r>
            <a:r>
              <a:rPr lang="en-US" dirty="0"/>
              <a:t> and the memory it occupies can be reused for creating other objects.</a:t>
            </a:r>
          </a:p>
          <a:p>
            <a:r>
              <a:rPr lang="en-US" dirty="0"/>
              <a:t>If this is not done, the program will have memory leaks.</a:t>
            </a:r>
          </a:p>
          <a:p>
            <a:r>
              <a:rPr lang="en-US" b="1" dirty="0">
                <a:solidFill>
                  <a:srgbClr val="FF0000"/>
                </a:solidFill>
              </a:rPr>
              <a:t>Each class has a default destructor, which effectively invokes the destructor for each data field.</a:t>
            </a:r>
          </a:p>
          <a:p>
            <a:r>
              <a:rPr lang="en-US" dirty="0"/>
              <a:t>If the pointer references a dynamically allocated object (such as the array referenced by pointer </a:t>
            </a:r>
            <a:r>
              <a:rPr lang="en-US" b="1" i="1" dirty="0" err="1"/>
              <a:t>the_data</a:t>
            </a:r>
            <a:r>
              <a:rPr lang="en-US" dirty="0"/>
              <a:t>), the memory allocated to that object must be freed.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#12: File Organization (Best Practice)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92" y="1233489"/>
            <a:ext cx="10253551" cy="5360852"/>
          </a:xfrm>
        </p:spPr>
        <p:txBody>
          <a:bodyPr/>
          <a:lstStyle/>
          <a:p>
            <a:r>
              <a:rPr lang="en-US" dirty="0"/>
              <a:t>File extensions are only meaningful for the operating system.</a:t>
            </a:r>
          </a:p>
          <a:p>
            <a:r>
              <a:rPr lang="en-US" dirty="0"/>
              <a:t>Best practice states:</a:t>
            </a:r>
          </a:p>
          <a:p>
            <a:pPr lvl="1"/>
            <a:r>
              <a:rPr lang="en-US" dirty="0"/>
              <a:t>.h and .</a:t>
            </a:r>
            <a:r>
              <a:rPr lang="en-US" dirty="0" err="1"/>
              <a:t>hpp</a:t>
            </a:r>
            <a:r>
              <a:rPr lang="en-US" dirty="0"/>
              <a:t> files are for cross file data type declarations.  They should have header guards and NEVER allocate (instantiate) any memory.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cpp</a:t>
            </a:r>
            <a:r>
              <a:rPr lang="en-US" dirty="0"/>
              <a:t> files are for memory allocations (</a:t>
            </a:r>
            <a:r>
              <a:rPr lang="en-US" dirty="0" err="1"/>
              <a:t>ie</a:t>
            </a:r>
            <a:r>
              <a:rPr lang="en-US" dirty="0"/>
              <a:t>, regular function code and global variables) as well as non-template class method definitions (implementation of method).</a:t>
            </a:r>
          </a:p>
          <a:p>
            <a:r>
              <a:rPr lang="en-US" dirty="0"/>
              <a:t>Class method definitions can be inside or outside the class declaration (using the resolution operator "::").</a:t>
            </a:r>
          </a:p>
          <a:p>
            <a:pPr lvl="1"/>
            <a:r>
              <a:rPr lang="en-US" dirty="0"/>
              <a:t>The class method definitions (implementation) can be in the .h file containing the declaration or a separate .</a:t>
            </a:r>
            <a:r>
              <a:rPr lang="en-US" dirty="0" err="1"/>
              <a:t>cpp</a:t>
            </a:r>
            <a:r>
              <a:rPr lang="en-US" dirty="0"/>
              <a:t> file (using the same name as the .h file.)</a:t>
            </a:r>
          </a:p>
          <a:p>
            <a:pPr lvl="1"/>
            <a:r>
              <a:rPr lang="en-US" dirty="0"/>
              <a:t>Often, one .h/.</a:t>
            </a:r>
            <a:r>
              <a:rPr lang="en-US" dirty="0" err="1"/>
              <a:t>cpp</a:t>
            </a:r>
            <a:r>
              <a:rPr lang="en-US" dirty="0"/>
              <a:t> file combination is used for each class.</a:t>
            </a:r>
          </a:p>
          <a:p>
            <a:pPr lvl="1"/>
            <a:r>
              <a:rPr lang="en-US" dirty="0"/>
              <a:t>If the class method definition (implementation) is more than 10 lines, the declaration and definition are combined to aid the compiler in possible in-lining of the function.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NOTE: The exception to the above recommendation is when creating a class template where the method declaration and definition MUST BE in the same file.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5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C2F540CB-8DC8-4462-816E-923645B6B45B}"/>
              </a:ext>
            </a:extLst>
          </p:cNvPr>
          <p:cNvGrpSpPr/>
          <p:nvPr/>
        </p:nvGrpSpPr>
        <p:grpSpPr>
          <a:xfrm>
            <a:off x="1351038" y="228600"/>
            <a:ext cx="3127400" cy="1676400"/>
            <a:chOff x="131838" y="228600"/>
            <a:chExt cx="3127400" cy="16764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16BA36D-5C48-48F2-BDA1-B931B2078116}"/>
                </a:ext>
              </a:extLst>
            </p:cNvPr>
            <p:cNvSpPr/>
            <p:nvPr/>
          </p:nvSpPr>
          <p:spPr>
            <a:xfrm>
              <a:off x="516038" y="228600"/>
              <a:ext cx="2743200" cy="1676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#include &lt;iostream&gt;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using namespace std;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#include "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Dog.h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"</a:t>
              </a:r>
            </a:p>
            <a:p>
              <a:endParaRPr lang="en-US" sz="1000" b="1" dirty="0">
                <a:solidFill>
                  <a:schemeClr val="tx1"/>
                </a:solidFill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int main()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{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Dog rover;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cout &lt;&lt; 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rover.getBarks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return 0;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}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8862E27-4B22-4358-BEC2-93CF57082E9A}"/>
                </a:ext>
              </a:extLst>
            </p:cNvPr>
            <p:cNvSpPr/>
            <p:nvPr/>
          </p:nvSpPr>
          <p:spPr>
            <a:xfrm rot="16200000">
              <a:off x="-282378" y="882134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main.cpp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2DB9AB6-1842-4136-A83B-538D6B107B94}"/>
              </a:ext>
            </a:extLst>
          </p:cNvPr>
          <p:cNvGrpSpPr/>
          <p:nvPr/>
        </p:nvGrpSpPr>
        <p:grpSpPr>
          <a:xfrm>
            <a:off x="1351038" y="4419600"/>
            <a:ext cx="3127400" cy="2286000"/>
            <a:chOff x="131838" y="4419600"/>
            <a:chExt cx="3127400" cy="2286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ED58248-4378-4E67-BF58-CA90544F911E}"/>
                </a:ext>
              </a:extLst>
            </p:cNvPr>
            <p:cNvSpPr/>
            <p:nvPr/>
          </p:nvSpPr>
          <p:spPr>
            <a:xfrm>
              <a:off x="516038" y="4419600"/>
              <a:ext cx="2743200" cy="228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#include "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Dog.h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"</a:t>
              </a:r>
            </a:p>
            <a:p>
              <a:endParaRPr lang="en-US" sz="1000" b="1" dirty="0">
                <a:solidFill>
                  <a:schemeClr val="tx1"/>
                </a:solidFill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Dog::Dog() : bark(0) {}</a:t>
              </a:r>
            </a:p>
            <a:p>
              <a:endParaRPr lang="en-US" sz="1000" b="1" dirty="0">
                <a:solidFill>
                  <a:schemeClr val="tx1"/>
                </a:solidFill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Dog::~Dog() {};</a:t>
              </a:r>
            </a:p>
            <a:p>
              <a:endParaRPr lang="en-US" sz="1000" b="1" dirty="0">
                <a:solidFill>
                  <a:schemeClr val="tx1"/>
                </a:solidFill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int Dog::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getBarks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 { return bark; }</a:t>
              </a:r>
            </a:p>
            <a:p>
              <a:endParaRPr lang="en-US" sz="1000" b="1" dirty="0">
                <a:solidFill>
                  <a:schemeClr val="tx1"/>
                </a:solidFill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// Big function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int Dog::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bigDog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{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// &gt;10 lines of code...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return 0;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}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451DC3-84D4-40A9-8DB9-6AC7704790CD}"/>
                </a:ext>
              </a:extLst>
            </p:cNvPr>
            <p:cNvSpPr/>
            <p:nvPr/>
          </p:nvSpPr>
          <p:spPr>
            <a:xfrm rot="16200000">
              <a:off x="-219060" y="5456297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Dog.cpp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44A4637-860E-40B2-A4B8-F2AEEF7F1317}"/>
              </a:ext>
            </a:extLst>
          </p:cNvPr>
          <p:cNvGrpSpPr/>
          <p:nvPr/>
        </p:nvGrpSpPr>
        <p:grpSpPr>
          <a:xfrm>
            <a:off x="1351038" y="2133600"/>
            <a:ext cx="3127400" cy="2057400"/>
            <a:chOff x="131838" y="2133600"/>
            <a:chExt cx="3127400" cy="20574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C32D518-4A60-4440-9209-091F7F8186A0}"/>
                </a:ext>
              </a:extLst>
            </p:cNvPr>
            <p:cNvSpPr/>
            <p:nvPr/>
          </p:nvSpPr>
          <p:spPr>
            <a:xfrm>
              <a:off x="516038" y="2133600"/>
              <a:ext cx="2743200" cy="2057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ifndef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DOG_H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#define DOG_H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class Dog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{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private: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int bark;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public: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Dog();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~Dog();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int 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getBarks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int 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bigDog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};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#endif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B01E04-372B-43E7-851B-718D9AE099E8}"/>
                </a:ext>
              </a:extLst>
            </p:cNvPr>
            <p:cNvSpPr/>
            <p:nvPr/>
          </p:nvSpPr>
          <p:spPr>
            <a:xfrm rot="16200000">
              <a:off x="-92423" y="2900456"/>
              <a:ext cx="8178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Dog.h</a:t>
              </a:r>
              <a:endParaRPr lang="en-US" b="1" dirty="0"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7C7BB79-7A56-47B9-892A-0616AE4DF479}"/>
              </a:ext>
            </a:extLst>
          </p:cNvPr>
          <p:cNvGrpSpPr/>
          <p:nvPr/>
        </p:nvGrpSpPr>
        <p:grpSpPr>
          <a:xfrm>
            <a:off x="6107668" y="228600"/>
            <a:ext cx="3112532" cy="1676400"/>
            <a:chOff x="4202668" y="228600"/>
            <a:chExt cx="3112532" cy="1676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8198AF-B421-400F-B3E1-554C864BD153}"/>
                </a:ext>
              </a:extLst>
            </p:cNvPr>
            <p:cNvSpPr/>
            <p:nvPr/>
          </p:nvSpPr>
          <p:spPr>
            <a:xfrm>
              <a:off x="4572000" y="228600"/>
              <a:ext cx="2743200" cy="1676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#include &lt;iostream&gt;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using namespace std;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#include "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Dog.h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"</a:t>
              </a:r>
            </a:p>
            <a:p>
              <a:endParaRPr lang="en-US" sz="1000" b="1" dirty="0">
                <a:solidFill>
                  <a:schemeClr val="tx1"/>
                </a:solidFill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int main()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{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Dog rover;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cout &lt;&lt; 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rover.getBarks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return 0;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}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48EB5C4-8DC8-4823-82E3-578BD5C6D548}"/>
                </a:ext>
              </a:extLst>
            </p:cNvPr>
            <p:cNvSpPr/>
            <p:nvPr/>
          </p:nvSpPr>
          <p:spPr>
            <a:xfrm rot="16200000">
              <a:off x="3788452" y="88256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main.cpp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7773B3F-BB2B-49C8-8E5F-ACEE8889E852}"/>
              </a:ext>
            </a:extLst>
          </p:cNvPr>
          <p:cNvGrpSpPr/>
          <p:nvPr/>
        </p:nvGrpSpPr>
        <p:grpSpPr>
          <a:xfrm>
            <a:off x="6107669" y="4419600"/>
            <a:ext cx="3107925" cy="1371600"/>
            <a:chOff x="4202668" y="4419600"/>
            <a:chExt cx="3107925" cy="137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FF42E3-7ABD-4227-AF29-86F242D14070}"/>
                </a:ext>
              </a:extLst>
            </p:cNvPr>
            <p:cNvSpPr/>
            <p:nvPr/>
          </p:nvSpPr>
          <p:spPr>
            <a:xfrm>
              <a:off x="4567393" y="4419600"/>
              <a:ext cx="2743200" cy="1371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#include "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Dog.h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"</a:t>
              </a:r>
            </a:p>
            <a:p>
              <a:endParaRPr lang="en-US" sz="1000" b="1" dirty="0">
                <a:solidFill>
                  <a:schemeClr val="tx1"/>
                </a:solidFill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// Big function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int Dog::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bigDog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{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// &gt;10 lines of code...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return 0;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}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4F1DC7-33CB-4AAB-8EBA-7E05D6127D88}"/>
                </a:ext>
              </a:extLst>
            </p:cNvPr>
            <p:cNvSpPr/>
            <p:nvPr/>
          </p:nvSpPr>
          <p:spPr>
            <a:xfrm rot="16200000">
              <a:off x="3851770" y="4922898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Dog.cpp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618D743-279A-4E97-9839-23926596C8A4}"/>
              </a:ext>
            </a:extLst>
          </p:cNvPr>
          <p:cNvGrpSpPr/>
          <p:nvPr/>
        </p:nvGrpSpPr>
        <p:grpSpPr>
          <a:xfrm>
            <a:off x="6107669" y="2118167"/>
            <a:ext cx="3107925" cy="2057399"/>
            <a:chOff x="4202668" y="2118166"/>
            <a:chExt cx="3107925" cy="20573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CFC429D-9625-4353-8294-709CF2C593F4}"/>
                </a:ext>
              </a:extLst>
            </p:cNvPr>
            <p:cNvSpPr/>
            <p:nvPr/>
          </p:nvSpPr>
          <p:spPr>
            <a:xfrm>
              <a:off x="4567393" y="2118166"/>
              <a:ext cx="2743200" cy="20573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ifndef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DOG_H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#define DOG_H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class Dog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{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private: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int bark;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public: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Dog() : bark(0) {}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~Dog() {};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int 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getBarks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 { return bark; }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  int </a:t>
              </a:r>
              <a:r>
                <a:rPr lang="en-US" sz="1000" b="1" dirty="0" err="1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bigDog</a:t>
              </a:r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();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};</a:t>
              </a:r>
            </a:p>
            <a:p>
              <a:r>
                <a:rPr lang="en-US" sz="1000" b="1" dirty="0">
                  <a:solidFill>
                    <a:schemeClr val="tx1"/>
                  </a:solidFill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#endif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5AB1EC-D842-4651-B51A-ABAC3834B734}"/>
                </a:ext>
              </a:extLst>
            </p:cNvPr>
            <p:cNvSpPr/>
            <p:nvPr/>
          </p:nvSpPr>
          <p:spPr>
            <a:xfrm rot="16200000">
              <a:off x="3978407" y="2900889"/>
              <a:ext cx="8178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latin typeface="Consolas" panose="020B0609020204030204" pitchFamily="49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Dog.h</a:t>
              </a:r>
              <a:endParaRPr lang="en-US" b="1" dirty="0">
                <a:latin typeface="Consolas" panose="020B0609020204030204" pitchFamily="49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4809B1B-752A-4877-989A-FDB057321713}"/>
              </a:ext>
            </a:extLst>
          </p:cNvPr>
          <p:cNvGrpSpPr/>
          <p:nvPr/>
        </p:nvGrpSpPr>
        <p:grpSpPr>
          <a:xfrm>
            <a:off x="3032243" y="3803930"/>
            <a:ext cx="3440151" cy="1149071"/>
            <a:chOff x="2106691" y="3651529"/>
            <a:chExt cx="3440151" cy="1149071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984D326-6A03-4A8A-B8E1-7635A9D7A5ED}"/>
                </a:ext>
              </a:extLst>
            </p:cNvPr>
            <p:cNvCxnSpPr>
              <a:cxnSpLocks/>
            </p:cNvCxnSpPr>
            <p:nvPr/>
          </p:nvCxnSpPr>
          <p:spPr>
            <a:xfrm>
              <a:off x="2106691" y="3651529"/>
              <a:ext cx="3440151" cy="11490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A76D359-B39B-4A58-A1AF-9E2E7DA9DAC2}"/>
                </a:ext>
              </a:extLst>
            </p:cNvPr>
            <p:cNvSpPr txBox="1"/>
            <p:nvPr/>
          </p:nvSpPr>
          <p:spPr>
            <a:xfrm rot="984724">
              <a:off x="3651738" y="3875103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more than 10 lines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529EC15-B402-4AC6-8C3B-25EC5D1E715B}"/>
              </a:ext>
            </a:extLst>
          </p:cNvPr>
          <p:cNvGrpSpPr/>
          <p:nvPr/>
        </p:nvGrpSpPr>
        <p:grpSpPr>
          <a:xfrm>
            <a:off x="3189250" y="3162300"/>
            <a:ext cx="3440151" cy="2653670"/>
            <a:chOff x="2274849" y="3162300"/>
            <a:chExt cx="3440151" cy="265367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F675EE4-FC67-4C20-A67A-0401B53AA00E}"/>
                </a:ext>
              </a:extLst>
            </p:cNvPr>
            <p:cNvGrpSpPr/>
            <p:nvPr/>
          </p:nvGrpSpPr>
          <p:grpSpPr>
            <a:xfrm>
              <a:off x="2274849" y="3162300"/>
              <a:ext cx="3440151" cy="461847"/>
              <a:chOff x="2274849" y="3162300"/>
              <a:chExt cx="3440151" cy="461847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B694643B-E472-4240-975E-229CCA37C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74849" y="3624147"/>
                <a:ext cx="3440151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1811708-1DD8-439A-B3D7-CA47999CC560}"/>
                  </a:ext>
                </a:extLst>
              </p:cNvPr>
              <p:cNvSpPr txBox="1"/>
              <p:nvPr/>
            </p:nvSpPr>
            <p:spPr>
              <a:xfrm>
                <a:off x="3886200" y="31623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10 or less</a:t>
                </a:r>
              </a:p>
              <a:p>
                <a:pPr algn="ctr"/>
                <a:r>
                  <a:rPr lang="en-US" sz="12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lines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C712F14-48AB-48FD-A7EC-5941B5F2CDAB}"/>
                </a:ext>
              </a:extLst>
            </p:cNvPr>
            <p:cNvSpPr txBox="1"/>
            <p:nvPr/>
          </p:nvSpPr>
          <p:spPr>
            <a:xfrm>
              <a:off x="2585037" y="5077306"/>
              <a:ext cx="429776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800" dirty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05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4.3, pgs. 240-246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4.3 Implementation of a Vector Class</a:t>
            </a:r>
          </a:p>
          <a:p>
            <a:pPr algn="ctr"/>
            <a:r>
              <a:rPr lang="en-US" sz="2000" dirty="0"/>
              <a:t>The Default Constructor </a:t>
            </a:r>
          </a:p>
          <a:p>
            <a:pPr algn="ctr"/>
            <a:r>
              <a:rPr lang="en-US" sz="2000" dirty="0"/>
              <a:t>The swap Function</a:t>
            </a:r>
          </a:p>
          <a:p>
            <a:pPr algn="ctr"/>
            <a:r>
              <a:rPr lang="en-US" sz="2000" dirty="0"/>
              <a:t>The Subscripting Operator </a:t>
            </a:r>
          </a:p>
          <a:p>
            <a:pPr algn="ctr"/>
            <a:r>
              <a:rPr lang="en-US" sz="2000" dirty="0"/>
              <a:t>The push_back Function </a:t>
            </a:r>
          </a:p>
          <a:p>
            <a:pPr algn="ctr"/>
            <a:r>
              <a:rPr lang="en-US" sz="2000" dirty="0"/>
              <a:t>The insert Function </a:t>
            </a:r>
          </a:p>
          <a:p>
            <a:pPr algn="ctr"/>
            <a:r>
              <a:rPr lang="en-US" sz="2000" dirty="0"/>
              <a:t>The erase Function </a:t>
            </a:r>
          </a:p>
          <a:p>
            <a:pPr algn="ctr"/>
            <a:r>
              <a:rPr lang="en-US" sz="2000" dirty="0"/>
              <a:t>The reserve Function</a:t>
            </a:r>
          </a:p>
          <a:p>
            <a:pPr algn="ctr"/>
            <a:r>
              <a:rPr lang="en-US" sz="2000" dirty="0"/>
              <a:t>Performance of the KW::Vector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295400"/>
            <a:ext cx="228184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8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2560" y="1295936"/>
            <a:ext cx="58064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template&lt;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typename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T&gt;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class Vector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Data fields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The initial capacity of the array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static const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INITIAL_CAPACITY = 10;</a:t>
            </a:r>
          </a:p>
          <a:p>
            <a:endParaRPr lang="en-US" sz="1600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The current capacity of the array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US" sz="1600" b="1" i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/**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The current </a:t>
            </a:r>
            <a:r>
              <a:rPr lang="en-US" sz="1600" b="1" i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of the array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The array to contain the 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T*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Member Functions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...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Vector Class Object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6693723" y="1524000"/>
            <a:ext cx="3291840" cy="978908"/>
          </a:xfrm>
          <a:prstGeom prst="borderCallout1">
            <a:avLst>
              <a:gd name="adj1" fmla="val 54044"/>
              <a:gd name="adj2" fmla="val 324"/>
              <a:gd name="adj3" fmla="val 22142"/>
              <a:gd name="adj4" fmla="val -114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We will implement a simplified version of the vector class.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6693723" y="2731508"/>
            <a:ext cx="3291840" cy="1727200"/>
          </a:xfrm>
          <a:prstGeom prst="borderCallout1">
            <a:avLst>
              <a:gd name="adj1" fmla="val 83823"/>
              <a:gd name="adj2" fmla="val 324"/>
              <a:gd name="adj3" fmla="val 68747"/>
              <a:gd name="adj4" fmla="val -65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physical size of the array is indicated by the data field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current_capacity</a:t>
            </a:r>
            <a:r>
              <a:rPr lang="en-US" dirty="0"/>
              <a:t> (type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/>
              <a:t> because it must be non-negative)  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6693723" y="4560308"/>
            <a:ext cx="3291840" cy="914400"/>
          </a:xfrm>
          <a:prstGeom prst="borderCallout1">
            <a:avLst>
              <a:gd name="adj1" fmla="val 54044"/>
              <a:gd name="adj2" fmla="val 324"/>
              <a:gd name="adj3" fmla="val 12918"/>
              <a:gd name="adj4" fmla="val -865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number of data items stored is indicated by the data field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num_items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Line Callout 1 8">
            <a:extLst>
              <a:ext uri="{FF2B5EF4-FFF2-40B4-BE49-F238E27FC236}">
                <a16:creationId xmlns:a16="http://schemas.microsoft.com/office/drawing/2014/main" id="{EE818D34-22FE-4E3E-909F-2ACC60B57482}"/>
              </a:ext>
            </a:extLst>
          </p:cNvPr>
          <p:cNvSpPr/>
          <p:nvPr/>
        </p:nvSpPr>
        <p:spPr>
          <a:xfrm>
            <a:off x="6709410" y="5638800"/>
            <a:ext cx="3291840" cy="914400"/>
          </a:xfrm>
          <a:prstGeom prst="borderCallout1">
            <a:avLst>
              <a:gd name="adj1" fmla="val 54044"/>
              <a:gd name="adj2" fmla="val 324"/>
              <a:gd name="adj3" fmla="val -27082"/>
              <a:gd name="adj4" fmla="val -102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vector data items are stored in a dynamic array pointed to 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the_data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5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6216" y="1472148"/>
            <a:ext cx="7667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template&lt;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typename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T&gt;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class Vector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Data fields</a:t>
            </a:r>
          </a:p>
          <a:p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     ...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Member Functions</a:t>
            </a:r>
          </a:p>
          <a:p>
            <a:endParaRPr lang="en-US" sz="1600" b="1" i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Construct an empty vector w/default capacity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Vector&lt;T&gt;() 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(INITIAL_CAPACITY),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     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(new T[INITIAL_CAPACITY]),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     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(0) {}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Default Constructor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8254" y="1809305"/>
            <a:ext cx="4800600" cy="174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1 6"/>
          <p:cNvSpPr/>
          <p:nvPr/>
        </p:nvSpPr>
        <p:spPr>
          <a:xfrm>
            <a:off x="1600200" y="5562600"/>
            <a:ext cx="6477000" cy="1219200"/>
          </a:xfrm>
          <a:prstGeom prst="borderCallout1">
            <a:avLst>
              <a:gd name="adj1" fmla="val -745"/>
              <a:gd name="adj2" fmla="val 21717"/>
              <a:gd name="adj3" fmla="val -87823"/>
              <a:gd name="adj4" fmla="val 25738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Initializer List.</a:t>
            </a:r>
          </a:p>
          <a:p>
            <a:pPr>
              <a:defRPr/>
            </a:pP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INITIAL_CAPACITY;</a:t>
            </a:r>
          </a:p>
          <a:p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new T[INITIAL_CAPACITY];</a:t>
            </a:r>
          </a:p>
          <a:p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0;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8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5104" y="1366422"/>
            <a:ext cx="83646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template&lt;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typename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T&gt;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class Vector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Data fields</a:t>
            </a:r>
          </a:p>
          <a:p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     ...</a:t>
            </a:r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Subscripting operator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T&amp; operator[](size_t index) 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 return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[index]; }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at member function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T&amp; at(size_t index)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if (index &gt;=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    // Verify valid index.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throw std::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out_of_range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("index to operator[] is out of range");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return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[index];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at / Index Operator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6124576" y="1800599"/>
            <a:ext cx="4495800" cy="988218"/>
          </a:xfrm>
          <a:prstGeom prst="borderCallout1">
            <a:avLst>
              <a:gd name="adj1" fmla="val 54044"/>
              <a:gd name="adj2" fmla="val 324"/>
              <a:gd name="adj3" fmla="val 151291"/>
              <a:gd name="adj4" fmla="val -22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/>
              <a:t>Because this is a template class, all of the code must be in the header or in a file included by the header .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7343776" y="3725386"/>
            <a:ext cx="3276600" cy="860612"/>
          </a:xfrm>
          <a:prstGeom prst="borderCallout1">
            <a:avLst>
              <a:gd name="adj1" fmla="val 54044"/>
              <a:gd name="adj2" fmla="val 324"/>
              <a:gd name="adj3" fmla="val 101195"/>
              <a:gd name="adj4" fmla="val -75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In the STL vector, only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function validates the index.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Line Callout 1 7">
            <a:extLst>
              <a:ext uri="{FF2B5EF4-FFF2-40B4-BE49-F238E27FC236}">
                <a16:creationId xmlns:a16="http://schemas.microsoft.com/office/drawing/2014/main" id="{EEBE9D2E-794D-4E0F-A3D3-609F83A5C272}"/>
              </a:ext>
            </a:extLst>
          </p:cNvPr>
          <p:cNvSpPr/>
          <p:nvPr/>
        </p:nvSpPr>
        <p:spPr>
          <a:xfrm>
            <a:off x="7343776" y="5491578"/>
            <a:ext cx="3276600" cy="860612"/>
          </a:xfrm>
          <a:prstGeom prst="borderCallout1">
            <a:avLst>
              <a:gd name="adj1" fmla="val 54044"/>
              <a:gd name="adj2" fmla="val 324"/>
              <a:gd name="adj3" fmla="val 30362"/>
              <a:gd name="adj4" fmla="val -768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index is valid, so just use the index operator.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9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6216" y="1466434"/>
            <a:ext cx="8048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void push_back(const T&amp;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the_value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Make sure there is space for the new item.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if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==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reserve(2 *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);   // Double the capacity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Insert the new item.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the_value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push_back() Function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1" y="4495800"/>
            <a:ext cx="4666151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1 9">
            <a:extLst>
              <a:ext uri="{FF2B5EF4-FFF2-40B4-BE49-F238E27FC236}">
                <a16:creationId xmlns:a16="http://schemas.microsoft.com/office/drawing/2014/main" id="{168B8910-D95F-4638-A868-D9D3F70620C1}"/>
              </a:ext>
            </a:extLst>
          </p:cNvPr>
          <p:cNvSpPr/>
          <p:nvPr/>
        </p:nvSpPr>
        <p:spPr>
          <a:xfrm>
            <a:off x="6716980" y="3486167"/>
            <a:ext cx="3903396" cy="781034"/>
          </a:xfrm>
          <a:prstGeom prst="borderCallout1">
            <a:avLst>
              <a:gd name="adj1" fmla="val 47289"/>
              <a:gd name="adj2" fmla="val -891"/>
              <a:gd name="adj3" fmla="val -52935"/>
              <a:gd name="adj4" fmla="val -288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Requests the vector capacity to be double the current capacity.</a:t>
            </a:r>
          </a:p>
        </p:txBody>
      </p:sp>
    </p:spTree>
    <p:extLst>
      <p:ext uri="{BB962C8B-B14F-4D97-AF65-F5344CB8AC3E}">
        <p14:creationId xmlns:p14="http://schemas.microsoft.com/office/powerpoint/2010/main" val="15857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3988</TotalTime>
  <Words>2795</Words>
  <Application>Microsoft Office PowerPoint</Application>
  <PresentationFormat>Custom</PresentationFormat>
  <Paragraphs>390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Comic Sans MS</vt:lpstr>
      <vt:lpstr>Consolas</vt:lpstr>
      <vt:lpstr>Courier New</vt:lpstr>
      <vt:lpstr>Tw Cen MT</vt:lpstr>
      <vt:lpstr>Wingdings</vt:lpstr>
      <vt:lpstr>CS 235 Theme</vt:lpstr>
      <vt:lpstr>PowerPoint Presentation</vt:lpstr>
      <vt:lpstr>Attendance Quiz #11</vt:lpstr>
      <vt:lpstr>Tip #12: File Organization (Best Practice)</vt:lpstr>
      <vt:lpstr>PowerPoint Presentation</vt:lpstr>
      <vt:lpstr>PowerPoint Presentation</vt:lpstr>
      <vt:lpstr>A Vector Class Object</vt:lpstr>
      <vt:lpstr>Vector Default Constructor</vt:lpstr>
      <vt:lpstr>Vector at / Index Operator</vt:lpstr>
      <vt:lpstr>Vector push_back() Function</vt:lpstr>
      <vt:lpstr>Vector reserve() Function</vt:lpstr>
      <vt:lpstr>Vector insert() Function</vt:lpstr>
      <vt:lpstr>Vector erase() Function</vt:lpstr>
      <vt:lpstr>Performance of Vector</vt:lpstr>
      <vt:lpstr>PowerPoint Presentation</vt:lpstr>
      <vt:lpstr>Copying Objects</vt:lpstr>
      <vt:lpstr>Copy Constructor / Assignment Operator</vt:lpstr>
      <vt:lpstr>Shallow Copy</vt:lpstr>
      <vt:lpstr>Deep Copy Constructor</vt:lpstr>
      <vt:lpstr>Deep Assignment Operator</vt:lpstr>
      <vt:lpstr>The Destructor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112</cp:revision>
  <dcterms:created xsi:type="dcterms:W3CDTF">2020-07-19T21:27:39Z</dcterms:created>
  <dcterms:modified xsi:type="dcterms:W3CDTF">2022-02-01T18:08:41Z</dcterms:modified>
</cp:coreProperties>
</file>